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64" r:id="rId4"/>
    <p:sldId id="265" r:id="rId5"/>
    <p:sldId id="266" r:id="rId6"/>
    <p:sldId id="267" r:id="rId7"/>
    <p:sldId id="259" r:id="rId8"/>
    <p:sldId id="260" r:id="rId9"/>
    <p:sldId id="261" r:id="rId10"/>
    <p:sldId id="262" r:id="rId11"/>
    <p:sldId id="263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esProps" Target="presProps.xml"/><Relationship Id="rId4" Type="http://schemas.openxmlformats.org/officeDocument/2006/relationships/slide" Target="slides/slide3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 = X cube , delta x = 0.5,    x=2</a:t>
            </a:r>
          </a:p>
          <a:p>
            <a:r>
              <a:rPr lang="en-US" dirty="0" smtClean="0"/>
              <a:t>34,</a:t>
            </a:r>
            <a:r>
              <a:rPr lang="en-US" baseline="0" dirty="0" smtClean="0"/>
              <a:t> p. 188 (paint </a:t>
            </a:r>
            <a:r>
              <a:rPr lang="en-US" baseline="0" smtClean="0"/>
              <a:t>½ sphere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5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Relationship Id="rId5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7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Relationship Id="rId6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3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Relationship Id="rId5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7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9" Type="http://schemas.openxmlformats.org/officeDocument/2006/relationships/image" Target="../media/image33.emf"/><Relationship Id="rId3" Type="http://schemas.openxmlformats.org/officeDocument/2006/relationships/image" Target="../media/image27.emf"/><Relationship Id="rId6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4" Type="http://schemas.openxmlformats.org/officeDocument/2006/relationships/image" Target="../media/image40.emf"/><Relationship Id="rId10" Type="http://schemas.openxmlformats.org/officeDocument/2006/relationships/image" Target="../media/image46.emf"/><Relationship Id="rId5" Type="http://schemas.openxmlformats.org/officeDocument/2006/relationships/image" Target="../media/image41.emf"/><Relationship Id="rId7" Type="http://schemas.openxmlformats.org/officeDocument/2006/relationships/image" Target="../media/image43.emf"/><Relationship Id="rId11" Type="http://schemas.openxmlformats.org/officeDocument/2006/relationships/image" Target="../media/image47.emf"/><Relationship Id="rId1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Relationship Id="rId9" Type="http://schemas.openxmlformats.org/officeDocument/2006/relationships/image" Target="../media/image45.emf"/><Relationship Id="rId3" Type="http://schemas.openxmlformats.org/officeDocument/2006/relationships/image" Target="../media/image39.emf"/><Relationship Id="rId6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51.emf"/><Relationship Id="rId4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Relationship Id="rId3" Type="http://schemas.openxmlformats.org/officeDocument/2006/relationships/image" Target="../media/image45.emf"/><Relationship Id="rId5" Type="http://schemas.openxmlformats.org/officeDocument/2006/relationships/image" Target="../media/image50.em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0"/>
            <a:ext cx="8229600" cy="1562939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LINEAR APPROXIMATIONS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AND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DIFFERENTIALS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12" y="2099188"/>
            <a:ext cx="9045888" cy="45457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of the beauties of </a:t>
            </a:r>
            <a:r>
              <a:rPr lang="en-US" b="1" dirty="0" smtClean="0">
                <a:solidFill>
                  <a:srgbClr val="FF0000"/>
                </a:solidFill>
              </a:rPr>
              <a:t>Mathematics</a:t>
            </a:r>
            <a:r>
              <a:rPr lang="en-US" b="1" dirty="0" smtClean="0">
                <a:solidFill>
                  <a:srgbClr val="0000FF"/>
                </a:solidFill>
              </a:rPr>
              <a:t> is that it is able to provide help </a:t>
            </a:r>
            <a:r>
              <a:rPr lang="en-US" b="1" dirty="0" smtClean="0">
                <a:solidFill>
                  <a:srgbClr val="660066"/>
                </a:solidFill>
              </a:rPr>
              <a:t>in</a:t>
            </a:r>
            <a:r>
              <a:rPr lang="en-US" b="1" dirty="0" smtClean="0">
                <a:solidFill>
                  <a:srgbClr val="0000FF"/>
                </a:solidFill>
              </a:rPr>
              <a:t> all sorts of different situations and </a:t>
            </a:r>
            <a:r>
              <a:rPr lang="en-US" b="1" dirty="0" smtClean="0">
                <a:solidFill>
                  <a:srgbClr val="660066"/>
                </a:solidFill>
              </a:rPr>
              <a:t>to</a:t>
            </a:r>
            <a:r>
              <a:rPr lang="en-US" b="1" dirty="0" smtClean="0">
                <a:solidFill>
                  <a:srgbClr val="0000FF"/>
                </a:solidFill>
              </a:rPr>
              <a:t> all sorts of people. Today we will learn how the two distinct groups of people listed below profit from the use of Mathematics. The two groups are: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solidFill>
                  <a:srgbClr val="008000"/>
                </a:solidFill>
              </a:rPr>
              <a:t>Those morons in the Flat Earth Society.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solidFill>
                  <a:srgbClr val="FF1ADC"/>
                </a:solidFill>
              </a:rPr>
              <a:t>The (</a:t>
            </a:r>
            <a:r>
              <a:rPr lang="en-US" b="1" dirty="0" smtClean="0">
                <a:solidFill>
                  <a:srgbClr val="FF6600"/>
                </a:solidFill>
              </a:rPr>
              <a:t>unfortunately</a:t>
            </a:r>
            <a:r>
              <a:rPr lang="en-US" b="1" dirty="0" smtClean="0">
                <a:solidFill>
                  <a:srgbClr val="FF1ADC"/>
                </a:solidFill>
              </a:rPr>
              <a:t>) numerically challenged.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usual, the same Math will help both.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902" y="304404"/>
            <a:ext cx="8693280" cy="633007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Mathematics</a:t>
            </a:r>
            <a:r>
              <a:rPr lang="en-US" b="1" dirty="0" smtClean="0">
                <a:solidFill>
                  <a:srgbClr val="0000FF"/>
                </a:solidFill>
              </a:rPr>
              <a:t> is based on the observation that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“close to the point of tangency a curve is very near the tangent.”</a:t>
            </a:r>
            <a:r>
              <a:rPr lang="en-US" b="1" dirty="0" smtClean="0">
                <a:solidFill>
                  <a:srgbClr val="0000FF"/>
                </a:solidFill>
              </a:rPr>
              <a:t> Here is an illustration: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your means of long distance vision are limited, you may see just the central portion, that 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helps explain the Flat Earth folks.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fact, looking at the red statement above, we see two words that are somewhat vague: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Close</a:t>
            </a:r>
            <a:r>
              <a:rPr lang="en-US" b="1" dirty="0" smtClean="0">
                <a:solidFill>
                  <a:srgbClr val="0000FF"/>
                </a:solidFill>
              </a:rPr>
              <a:t> (how close is close?)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Very near </a:t>
            </a:r>
            <a:r>
              <a:rPr lang="en-US" b="1" dirty="0" smtClean="0">
                <a:solidFill>
                  <a:srgbClr val="0000FF"/>
                </a:solidFill>
              </a:rPr>
              <a:t>(how near?) 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 descr="Picture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4088"/>
            <a:ext cx="9144000" cy="696802"/>
          </a:xfrm>
          <a:prstGeom prst="rect">
            <a:avLst/>
          </a:prstGeom>
        </p:spPr>
      </p:pic>
      <p:pic>
        <p:nvPicPr>
          <p:cNvPr id="6" name="Picture 5" descr="Picture 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446" y="2269998"/>
            <a:ext cx="1600000" cy="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4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824" y="278488"/>
            <a:ext cx="8615514" cy="6381903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next figures show that “</a:t>
            </a:r>
            <a:r>
              <a:rPr lang="en-US" b="1" dirty="0" smtClean="0">
                <a:solidFill>
                  <a:srgbClr val="FF0000"/>
                </a:solidFill>
              </a:rPr>
              <a:t>close</a:t>
            </a:r>
            <a:r>
              <a:rPr lang="en-US" b="1" dirty="0" smtClean="0">
                <a:solidFill>
                  <a:srgbClr val="0000FF"/>
                </a:solidFill>
              </a:rPr>
              <a:t>” and “</a:t>
            </a:r>
            <a:r>
              <a:rPr lang="en-US" b="1" dirty="0" smtClean="0">
                <a:solidFill>
                  <a:srgbClr val="FF0000"/>
                </a:solidFill>
              </a:rPr>
              <a:t>near</a:t>
            </a:r>
            <a:r>
              <a:rPr lang="en-US" b="1" dirty="0" smtClean="0">
                <a:solidFill>
                  <a:srgbClr val="0000FF"/>
                </a:solidFill>
              </a:rPr>
              <a:t>” depend heavily on how “</a:t>
            </a:r>
            <a:r>
              <a:rPr lang="en-US" b="1" dirty="0" smtClean="0">
                <a:solidFill>
                  <a:srgbClr val="008000"/>
                </a:solidFill>
              </a:rPr>
              <a:t>curvy</a:t>
            </a:r>
            <a:r>
              <a:rPr lang="en-US" b="1" dirty="0" smtClean="0">
                <a:solidFill>
                  <a:srgbClr val="0000FF"/>
                </a:solidFill>
              </a:rPr>
              <a:t>” the curve is at the point of tangency.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Some of you will study </a:t>
            </a:r>
            <a:r>
              <a:rPr lang="en-US" b="1" dirty="0">
                <a:solidFill>
                  <a:srgbClr val="0000FF"/>
                </a:solidFill>
              </a:rPr>
              <a:t>“</a:t>
            </a:r>
            <a:r>
              <a:rPr lang="en-US" b="1" dirty="0">
                <a:solidFill>
                  <a:srgbClr val="008000"/>
                </a:solidFill>
              </a:rPr>
              <a:t>curvy</a:t>
            </a:r>
            <a:r>
              <a:rPr lang="en-US" b="1" dirty="0">
                <a:solidFill>
                  <a:srgbClr val="0000FF"/>
                </a:solidFill>
              </a:rPr>
              <a:t>” </a:t>
            </a:r>
            <a:r>
              <a:rPr lang="en-US" b="1" dirty="0" smtClean="0">
                <a:solidFill>
                  <a:srgbClr val="0000FF"/>
                </a:solidFill>
              </a:rPr>
              <a:t> in your junior or senior years, depending on your major.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thing is clear: if the </a:t>
            </a:r>
            <a:r>
              <a:rPr lang="en-US" b="1" dirty="0">
                <a:solidFill>
                  <a:srgbClr val="0000FF"/>
                </a:solidFill>
              </a:rPr>
              <a:t>“</a:t>
            </a:r>
            <a:r>
              <a:rPr lang="en-US" b="1" dirty="0">
                <a:solidFill>
                  <a:srgbClr val="008000"/>
                </a:solidFill>
              </a:rPr>
              <a:t>curvy</a:t>
            </a:r>
            <a:r>
              <a:rPr lang="en-US" b="1" dirty="0">
                <a:solidFill>
                  <a:srgbClr val="0000FF"/>
                </a:solidFill>
              </a:rPr>
              <a:t>” </a:t>
            </a:r>
            <a:r>
              <a:rPr lang="en-US" b="1" dirty="0" smtClean="0">
                <a:solidFill>
                  <a:srgbClr val="0000FF"/>
                </a:solidFill>
              </a:rPr>
              <a:t>is too sharp we lose the notion of tangent, so the statement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“close to the point of tangency a curve is very near the </a:t>
            </a:r>
            <a:r>
              <a:rPr lang="en-US" b="1" dirty="0" smtClean="0">
                <a:solidFill>
                  <a:srgbClr val="FF0000"/>
                </a:solidFill>
              </a:rPr>
              <a:t>tangent”</a:t>
            </a:r>
            <a:r>
              <a:rPr lang="en-US" b="1" dirty="0" smtClean="0">
                <a:solidFill>
                  <a:srgbClr val="0000FF"/>
                </a:solidFill>
              </a:rPr>
              <a:t>  does not even make sense.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13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822" y="278488"/>
            <a:ext cx="8615515" cy="635598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four curves shown show how important “</a:t>
            </a:r>
            <a:r>
              <a:rPr lang="en-US" b="1" dirty="0" smtClean="0">
                <a:solidFill>
                  <a:srgbClr val="008000"/>
                </a:solidFill>
              </a:rPr>
              <a:t>curvy</a:t>
            </a:r>
            <a:r>
              <a:rPr lang="en-US" b="1" dirty="0" smtClean="0">
                <a:solidFill>
                  <a:srgbClr val="0000FF"/>
                </a:solidFill>
              </a:rPr>
              <a:t>” is to determine what “</a:t>
            </a:r>
            <a:r>
              <a:rPr lang="en-US" b="1" dirty="0" smtClean="0">
                <a:solidFill>
                  <a:srgbClr val="FF0000"/>
                </a:solidFill>
              </a:rPr>
              <a:t>close to the point</a:t>
            </a:r>
            <a:r>
              <a:rPr lang="en-US" b="1" dirty="0" smtClean="0">
                <a:solidFill>
                  <a:srgbClr val="0000FF"/>
                </a:solidFill>
              </a:rPr>
              <a:t>” and “</a:t>
            </a:r>
            <a:r>
              <a:rPr lang="en-US" b="1" dirty="0" smtClean="0">
                <a:solidFill>
                  <a:srgbClr val="FF0000"/>
                </a:solidFill>
              </a:rPr>
              <a:t>near the tangent</a:t>
            </a:r>
            <a:r>
              <a:rPr lang="en-US" b="1" dirty="0" smtClean="0">
                <a:solidFill>
                  <a:srgbClr val="0000FF"/>
                </a:solidFill>
              </a:rPr>
              <a:t>” may mean. Then we’ll look at a corner.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 curvy at all, Flat Earth people rule !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But …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747"/>
            <a:ext cx="9144000" cy="69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22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902" y="278488"/>
            <a:ext cx="8589592" cy="6278239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</a:t>
            </a:r>
            <a:r>
              <a:rPr lang="en-US" b="1" dirty="0" smtClean="0">
                <a:solidFill>
                  <a:srgbClr val="FF1ADC"/>
                </a:solidFill>
              </a:rPr>
              <a:t>curvy</a:t>
            </a:r>
          </a:p>
          <a:p>
            <a:pPr marL="0" indent="0">
              <a:lnSpc>
                <a:spcPct val="5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curvier</a:t>
            </a:r>
          </a:p>
          <a:p>
            <a:pPr marL="0" indent="0">
              <a:lnSpc>
                <a:spcPct val="5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curviest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lnSpc>
                <a:spcPct val="5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finally                                                         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30" y="334244"/>
            <a:ext cx="4012698" cy="2768254"/>
          </a:xfrm>
          <a:prstGeom prst="rect">
            <a:avLst/>
          </a:prstGeom>
        </p:spPr>
      </p:pic>
      <p:pic>
        <p:nvPicPr>
          <p:cNvPr id="5" name="Picture 4" descr="Picture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36" y="247408"/>
            <a:ext cx="2171428" cy="3149206"/>
          </a:xfrm>
          <a:prstGeom prst="rect">
            <a:avLst/>
          </a:prstGeom>
        </p:spPr>
      </p:pic>
      <p:pic>
        <p:nvPicPr>
          <p:cNvPr id="6" name="Picture 5" descr="Picture 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396" y="225620"/>
            <a:ext cx="1053968" cy="35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25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822" y="278488"/>
            <a:ext cx="8589593" cy="630415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Worst case scenario ….</a:t>
            </a:r>
            <a:r>
              <a:rPr lang="en-US" b="1" dirty="0" smtClean="0">
                <a:solidFill>
                  <a:srgbClr val="FF0000"/>
                </a:solidFill>
              </a:rPr>
              <a:t>. No tangent!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a  </a:t>
            </a:r>
            <a:r>
              <a:rPr lang="en-US" b="1" dirty="0" smtClean="0">
                <a:solidFill>
                  <a:srgbClr val="FF0000"/>
                </a:solidFill>
              </a:rPr>
              <a:t>corner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                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or even worse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a </a:t>
            </a:r>
            <a:r>
              <a:rPr lang="en-US" b="1" dirty="0" smtClean="0">
                <a:solidFill>
                  <a:srgbClr val="FF0000"/>
                </a:solidFill>
              </a:rPr>
              <a:t>cusp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03" y="1569622"/>
            <a:ext cx="3827302" cy="3757460"/>
          </a:xfrm>
          <a:prstGeom prst="rect">
            <a:avLst/>
          </a:prstGeom>
        </p:spPr>
      </p:pic>
      <p:pic>
        <p:nvPicPr>
          <p:cNvPr id="5" name="Picture 4" descr="Picture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24" y="2883333"/>
            <a:ext cx="3921169" cy="356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45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824" y="252572"/>
            <a:ext cx="8667358" cy="640781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see what useful something we can get out of the red statement. You have a function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a point                                    on its graph.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equation  of the tangent  line to the curve, with point of tangency       is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24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better yet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Put the equation of the curve and of the tangent next to each other, you get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1179" y="857761"/>
            <a:ext cx="1828673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178" y="1374508"/>
            <a:ext cx="2933700" cy="670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08" y="2529497"/>
            <a:ext cx="368808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839" y="3086108"/>
            <a:ext cx="5624322" cy="7376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6135" y="4537401"/>
            <a:ext cx="5624322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74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824" y="122993"/>
            <a:ext cx="8667358" cy="653739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</a:t>
            </a:r>
            <a:r>
              <a:rPr lang="en-US" b="1" dirty="0" smtClean="0">
                <a:solidFill>
                  <a:srgbClr val="0000FF"/>
                </a:solidFill>
              </a:rPr>
              <a:t>  (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Suppose you are asked to compute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(of course without a calculator, as in an exam!)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do you do?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observe that                           and</a:t>
            </a:r>
          </a:p>
          <a:p>
            <a:pPr marL="0" indent="0">
              <a:spcBef>
                <a:spcPts val="36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l</a:t>
            </a:r>
            <a:r>
              <a:rPr lang="en-US" b="1" dirty="0" smtClean="0">
                <a:solidFill>
                  <a:srgbClr val="0000FF"/>
                </a:solidFill>
              </a:rPr>
              <a:t>ife gets easy, because                            becomes</a:t>
            </a:r>
          </a:p>
          <a:p>
            <a:pPr marL="0" indent="0">
              <a:spcBef>
                <a:spcPts val="36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.Choose                   . Then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839" y="148909"/>
            <a:ext cx="5624322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839" y="990189"/>
            <a:ext cx="1828673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535" y="1353345"/>
            <a:ext cx="2159000" cy="1041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200" y="3870447"/>
            <a:ext cx="2120900" cy="35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8982" y="3844531"/>
            <a:ext cx="2108200" cy="355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457" y="4433375"/>
            <a:ext cx="2159000" cy="1041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023" y="5396229"/>
            <a:ext cx="2578100" cy="1041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1975" y="5292327"/>
            <a:ext cx="1369060" cy="114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2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824" y="252572"/>
            <a:ext cx="8615514" cy="638190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  <a:r>
              <a:rPr lang="en-US" b="1" dirty="0" smtClean="0">
                <a:solidFill>
                  <a:srgbClr val="0000FF"/>
                </a:solidFill>
              </a:rPr>
              <a:t>) becomes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indeed, if </a:t>
            </a:r>
            <a:r>
              <a:rPr lang="en-US" b="1" dirty="0" smtClean="0">
                <a:solidFill>
                  <a:srgbClr val="FF0000"/>
                </a:solidFill>
              </a:rPr>
              <a:t>“</a:t>
            </a:r>
            <a:r>
              <a:rPr lang="en-US" b="1" dirty="0">
                <a:solidFill>
                  <a:srgbClr val="FF0000"/>
                </a:solidFill>
              </a:rPr>
              <a:t>close to the point of tangency a </a:t>
            </a:r>
            <a:r>
              <a:rPr lang="en-US" b="1" dirty="0" smtClean="0">
                <a:solidFill>
                  <a:srgbClr val="FF0000"/>
                </a:solidFill>
              </a:rPr>
              <a:t>curve </a:t>
            </a:r>
            <a:r>
              <a:rPr lang="en-US" b="1" dirty="0" smtClean="0">
                <a:solidFill>
                  <a:srgbClr val="008000"/>
                </a:solidFill>
              </a:rPr>
              <a:t>(the bottom) </a:t>
            </a:r>
            <a:r>
              <a:rPr lang="en-US" b="1" dirty="0">
                <a:solidFill>
                  <a:srgbClr val="FF0000"/>
                </a:solidFill>
              </a:rPr>
              <a:t>is very near the </a:t>
            </a:r>
            <a:r>
              <a:rPr lang="en-US" b="1" dirty="0" smtClean="0">
                <a:solidFill>
                  <a:srgbClr val="FF0000"/>
                </a:solidFill>
              </a:rPr>
              <a:t>tangent </a:t>
            </a:r>
            <a:r>
              <a:rPr lang="en-US" b="1" dirty="0" smtClean="0">
                <a:solidFill>
                  <a:srgbClr val="008000"/>
                </a:solidFill>
              </a:rPr>
              <a:t>(the top)</a:t>
            </a:r>
            <a:r>
              <a:rPr lang="en-US" b="1" dirty="0" smtClean="0">
                <a:solidFill>
                  <a:srgbClr val="FF0000"/>
                </a:solidFill>
              </a:rPr>
              <a:t>”</a:t>
            </a:r>
            <a:r>
              <a:rPr lang="en-US" b="1" dirty="0" smtClean="0">
                <a:solidFill>
                  <a:srgbClr val="0000FF"/>
                </a:solidFill>
              </a:rPr>
              <a:t>  then I can use either to do my calculations, and the top is</a:t>
            </a:r>
            <a:r>
              <a:rPr lang="en-US" b="1" dirty="0" smtClean="0">
                <a:solidFill>
                  <a:srgbClr val="FF1ADC"/>
                </a:solidFill>
              </a:rPr>
              <a:t> easier</a:t>
            </a:r>
            <a:r>
              <a:rPr lang="en-US" b="1" dirty="0" smtClean="0">
                <a:solidFill>
                  <a:srgbClr val="0000FF"/>
                </a:solidFill>
              </a:rPr>
              <a:t>, I get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71" y="701793"/>
            <a:ext cx="6677660" cy="23888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11" y="5110915"/>
            <a:ext cx="7683500" cy="114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08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46" y="330320"/>
            <a:ext cx="8615514" cy="6330071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know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I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(your calculator will give you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formalize all of this: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768" y="25916"/>
            <a:ext cx="5359400" cy="1130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2028188"/>
            <a:ext cx="8813800" cy="1130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12" y="3870447"/>
            <a:ext cx="1460500" cy="355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9856" y="3870447"/>
            <a:ext cx="14605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31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78" y="278488"/>
            <a:ext cx="8745125" cy="6355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Definition. </a:t>
            </a:r>
            <a:r>
              <a:rPr lang="en-US" b="1" dirty="0" smtClean="0">
                <a:solidFill>
                  <a:srgbClr val="0000FF"/>
                </a:solidFill>
              </a:rPr>
              <a:t>Let                         be differentiable at</a:t>
            </a:r>
          </a:p>
          <a:p>
            <a:pPr marL="0" indent="0">
              <a:spcBef>
                <a:spcPts val="19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. The equation</a:t>
            </a:r>
          </a:p>
          <a:p>
            <a:pPr marL="0" indent="0"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called the  </a:t>
            </a:r>
          </a:p>
          <a:p>
            <a:pPr marL="0" indent="0">
              <a:spcBef>
                <a:spcPts val="19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</a:t>
            </a:r>
            <a:r>
              <a:rPr lang="en-US" b="1" i="1" dirty="0" smtClean="0">
                <a:solidFill>
                  <a:srgbClr val="FF0000"/>
                </a:solidFill>
              </a:rPr>
              <a:t> linear </a:t>
            </a:r>
            <a:r>
              <a:rPr lang="en-US" b="1" i="1" dirty="0" smtClean="0">
                <a:solidFill>
                  <a:srgbClr val="0502BD"/>
                </a:solidFill>
              </a:rPr>
              <a:t>approximation</a:t>
            </a:r>
            <a:r>
              <a:rPr lang="en-US" b="1" i="1" dirty="0" smtClean="0">
                <a:solidFill>
                  <a:srgbClr val="FF0000"/>
                </a:solidFill>
              </a:rPr>
              <a:t>                    </a:t>
            </a:r>
            <a:r>
              <a:rPr lang="en-US" b="1" dirty="0" smtClean="0">
                <a:solidFill>
                  <a:srgbClr val="0000FF"/>
                </a:solidFill>
              </a:rPr>
              <a:t>or</a:t>
            </a:r>
          </a:p>
          <a:p>
            <a:pPr marL="0" indent="0">
              <a:spcBef>
                <a:spcPts val="7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</a:t>
            </a:r>
            <a:r>
              <a:rPr lang="en-US" b="1" i="1" dirty="0" smtClean="0">
                <a:solidFill>
                  <a:srgbClr val="FF0000"/>
                </a:solidFill>
              </a:rPr>
              <a:t> tangent line </a:t>
            </a:r>
            <a:r>
              <a:rPr lang="en-US" b="1" i="1" dirty="0" smtClean="0">
                <a:solidFill>
                  <a:srgbClr val="0C02C8"/>
                </a:solidFill>
              </a:rPr>
              <a:t>approximation</a:t>
            </a:r>
            <a:r>
              <a:rPr lang="en-US" b="1" i="1" dirty="0" smtClean="0">
                <a:solidFill>
                  <a:srgbClr val="FF0000"/>
                </a:solidFill>
              </a:rPr>
              <a:t>  </a:t>
            </a:r>
            <a:r>
              <a:rPr lang="en-US" b="1" dirty="0" smtClean="0">
                <a:solidFill>
                  <a:srgbClr val="0000FF"/>
                </a:solidFill>
              </a:rPr>
              <a:t>of       at       .</a:t>
            </a: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linear equation</a:t>
            </a:r>
          </a:p>
          <a:p>
            <a:pPr marL="0" indent="0">
              <a:spcBef>
                <a:spcPts val="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the equation of the tangent line !</a:t>
            </a:r>
            <a:r>
              <a:rPr lang="en-US" b="1" dirty="0" smtClean="0">
                <a:solidFill>
                  <a:srgbClr val="0000FF"/>
                </a:solidFill>
              </a:rPr>
              <a:t>) is called the</a:t>
            </a:r>
          </a:p>
          <a:p>
            <a:pPr marL="0" indent="0">
              <a:spcBef>
                <a:spcPts val="7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</a:t>
            </a:r>
            <a:r>
              <a:rPr lang="en-US" b="1" i="1" dirty="0" smtClean="0">
                <a:solidFill>
                  <a:srgbClr val="FF0000"/>
                </a:solidFill>
              </a:rPr>
              <a:t>linearization</a:t>
            </a:r>
            <a:r>
              <a:rPr lang="en-US" b="1" dirty="0" smtClean="0">
                <a:solidFill>
                  <a:srgbClr val="0000FF"/>
                </a:solidFill>
              </a:rPr>
              <a:t>                 </a:t>
            </a:r>
            <a:r>
              <a:rPr lang="en-US" b="1" dirty="0">
                <a:solidFill>
                  <a:srgbClr val="0000FF"/>
                </a:solidFill>
              </a:rPr>
              <a:t>of       at       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spcBef>
                <a:spcPts val="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look at a picture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498" y="339433"/>
            <a:ext cx="1828673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00" y="1219004"/>
            <a:ext cx="1121791" cy="291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684" y="3143176"/>
            <a:ext cx="338074" cy="507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721" y="3280566"/>
            <a:ext cx="291973" cy="2919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6571" y="1072826"/>
            <a:ext cx="5113020" cy="5168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6590" y="3959842"/>
            <a:ext cx="4470400" cy="5168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7982" y="5135606"/>
            <a:ext cx="338074" cy="507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5697" y="5235412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59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44" y="304404"/>
            <a:ext cx="8537749" cy="6304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nice curve with its tangent line: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put on some notation: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67" y="1036617"/>
            <a:ext cx="4532699" cy="47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9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824" y="304404"/>
            <a:ext cx="8615514" cy="630415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58" y="414322"/>
            <a:ext cx="5871462" cy="60289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27" y="364911"/>
            <a:ext cx="1662430" cy="5168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663" y="3933777"/>
            <a:ext cx="270459" cy="33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76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6236"/>
            <a:ext cx="8229600" cy="6200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distance from       to              (OK, it’s      )</a:t>
            </a:r>
          </a:p>
          <a:p>
            <a:pPr marL="514350" indent="-514350">
              <a:buFont typeface="Wingdings" charset="2"/>
              <a:buAutoNum type="arabicPlain"/>
            </a:pPr>
            <a:r>
              <a:rPr lang="en-US" b="1" dirty="0">
                <a:solidFill>
                  <a:srgbClr val="0000FF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etermines both the quantity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Wingdings" charset="2"/>
              <a:buAutoNum type="arabicPlain" startAt="2"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the quantity</a:t>
            </a:r>
          </a:p>
          <a:p>
            <a:pPr marL="514350" indent="-514350">
              <a:buFont typeface="Wingdings" charset="2"/>
              <a:buAutoNum type="arabicPlain" startAt="2"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case 1  we denote the distance           and the quantity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second we call the distance        (and name it </a:t>
            </a:r>
            <a:r>
              <a:rPr lang="en-US" b="1" dirty="0" smtClean="0">
                <a:solidFill>
                  <a:srgbClr val="FF0000"/>
                </a:solidFill>
              </a:rPr>
              <a:t>the differential of     </a:t>
            </a:r>
            <a:r>
              <a:rPr lang="en-US" b="1" dirty="0" smtClean="0">
                <a:solidFill>
                  <a:srgbClr val="0000FF"/>
                </a:solidFill>
              </a:rPr>
              <a:t>), and denote the quantity by        and call it </a:t>
            </a:r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smtClean="0">
                <a:solidFill>
                  <a:srgbClr val="FF0000"/>
                </a:solidFill>
              </a:rPr>
              <a:t>differential of     </a:t>
            </a:r>
            <a:r>
              <a:rPr lang="en-US" b="1" smtClean="0">
                <a:solidFill>
                  <a:srgbClr val="0000FF"/>
                </a:solidFill>
              </a:rPr>
              <a:t>.</a:t>
            </a: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926" y="555804"/>
            <a:ext cx="291973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464" y="448235"/>
            <a:ext cx="1060323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098" y="448235"/>
            <a:ext cx="291973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375" y="1583335"/>
            <a:ext cx="2975610" cy="5168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3682" y="2671873"/>
            <a:ext cx="1721104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0447" y="4447277"/>
            <a:ext cx="522478" cy="399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6793" y="5047546"/>
            <a:ext cx="291973" cy="2919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3054" y="5399178"/>
            <a:ext cx="507111" cy="507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10939" y="5494087"/>
            <a:ext cx="276606" cy="3995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33233" y="3880508"/>
            <a:ext cx="568579" cy="5071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9652" y="3353064"/>
            <a:ext cx="58394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66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46" y="382152"/>
            <a:ext cx="8537748" cy="612274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we have:</a:t>
            </a:r>
          </a:p>
          <a:p>
            <a:pPr>
              <a:buFont typeface="Wingdings" charset="2"/>
              <a:buChar char="u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</a:t>
            </a:r>
            <a:r>
              <a:rPr lang="en-US" b="1" dirty="0" smtClean="0">
                <a:solidFill>
                  <a:srgbClr val="FF0000"/>
                </a:solidFill>
              </a:rPr>
              <a:t> vertical displacement along the curve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              </a:t>
            </a:r>
            <a:r>
              <a:rPr lang="en-US" b="1" dirty="0" smtClean="0">
                <a:solidFill>
                  <a:srgbClr val="008000"/>
                </a:solidFill>
              </a:rPr>
              <a:t>(hard to compute)</a:t>
            </a:r>
          </a:p>
          <a:p>
            <a:pPr>
              <a:buFont typeface="Wingdings" charset="2"/>
              <a:buChar char="u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</a:t>
            </a:r>
            <a:r>
              <a:rPr lang="en-US" b="1" dirty="0" smtClean="0">
                <a:solidFill>
                  <a:srgbClr val="FF0000"/>
                </a:solidFill>
              </a:rPr>
              <a:t>vertical displacement along the tangent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              </a:t>
            </a:r>
            <a:r>
              <a:rPr lang="en-US" b="1" dirty="0" smtClean="0">
                <a:solidFill>
                  <a:srgbClr val="008000"/>
                </a:solidFill>
              </a:rPr>
              <a:t>(easy to compute)</a:t>
            </a:r>
          </a:p>
          <a:p>
            <a:pPr>
              <a:buFont typeface="Wingdings" charset="2"/>
              <a:buChar char="u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</a:t>
            </a:r>
            <a:r>
              <a:rPr lang="en-US" b="1" dirty="0" smtClean="0">
                <a:solidFill>
                  <a:srgbClr val="FF0000"/>
                </a:solidFill>
              </a:rPr>
              <a:t>horizontal displacement.</a:t>
            </a:r>
          </a:p>
          <a:p>
            <a:pPr>
              <a:lnSpc>
                <a:spcPct val="140000"/>
              </a:lnSpc>
              <a:buFont typeface="Wingdings" charset="2"/>
              <a:buChar char="u"/>
            </a:pPr>
            <a:r>
              <a:rPr lang="en-US" b="1" dirty="0" smtClean="0">
                <a:solidFill>
                  <a:srgbClr val="0000FF"/>
                </a:solidFill>
              </a:rPr>
              <a:t>                 </a:t>
            </a:r>
            <a:r>
              <a:rPr lang="en-US" b="1" dirty="0" smtClean="0">
                <a:solidFill>
                  <a:srgbClr val="FF0000"/>
                </a:solidFill>
              </a:rPr>
              <a:t>the difference quotient</a:t>
            </a:r>
          </a:p>
          <a:p>
            <a:pPr>
              <a:lnSpc>
                <a:spcPct val="250000"/>
              </a:lnSpc>
              <a:buFont typeface="Wingdings" charset="2"/>
              <a:buChar char="u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the equation of a </a:t>
            </a:r>
            <a:r>
              <a:rPr lang="en-US" b="1" dirty="0" smtClean="0">
                <a:solidFill>
                  <a:srgbClr val="FF0000"/>
                </a:solidFill>
              </a:rPr>
              <a:t>the tangent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73" y="1029757"/>
            <a:ext cx="568579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819" y="2159688"/>
            <a:ext cx="507111" cy="507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167" y="3167793"/>
            <a:ext cx="1628902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7819" y="3567335"/>
            <a:ext cx="660781" cy="1260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877" y="4743998"/>
            <a:ext cx="2289683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17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091" y="277539"/>
            <a:ext cx="8696721" cy="630931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get the very beautiful formula</a:t>
            </a:r>
          </a:p>
          <a:p>
            <a:pPr marL="0" indent="0">
              <a:lnSpc>
                <a:spcPct val="110000"/>
              </a:lnSpc>
              <a:spcBef>
                <a:spcPts val="2424"/>
              </a:spcBef>
              <a:buNone/>
            </a:pPr>
            <a:r>
              <a:rPr lang="en-US" b="1" dirty="0" smtClean="0">
                <a:solidFill>
                  <a:srgbClr val="008000"/>
                </a:solidFill>
              </a:rPr>
              <a:t>(don’t  be mesmerized by it, it’s just the definition of derivative in fancier clothes!)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last device </a:t>
            </a:r>
            <a:r>
              <a:rPr lang="en-US" b="1" dirty="0" smtClean="0">
                <a:solidFill>
                  <a:srgbClr val="FF1ADC"/>
                </a:solidFill>
              </a:rPr>
              <a:t>(due to Prof. Pilkington)</a:t>
            </a:r>
            <a:r>
              <a:rPr lang="en-US" b="1" dirty="0" smtClean="0">
                <a:solidFill>
                  <a:srgbClr val="0000FF"/>
                </a:solidFill>
              </a:rPr>
              <a:t>.  When doing problems in </a:t>
            </a:r>
            <a:r>
              <a:rPr lang="en-US" b="1" u="sng" dirty="0" smtClean="0">
                <a:solidFill>
                  <a:srgbClr val="0000FF"/>
                </a:solidFill>
              </a:rPr>
              <a:t>linear approximations </a:t>
            </a:r>
            <a:r>
              <a:rPr lang="en-US" b="1" dirty="0" smtClean="0">
                <a:solidFill>
                  <a:srgbClr val="0000FF"/>
                </a:solidFill>
              </a:rPr>
              <a:t>use the table below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Fill in all columns and </a:t>
            </a:r>
            <a:r>
              <a:rPr lang="en-US" b="1" dirty="0" smtClean="0">
                <a:solidFill>
                  <a:srgbClr val="FF0000"/>
                </a:solidFill>
              </a:rPr>
              <a:t>GO !!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881" y="127187"/>
            <a:ext cx="2735326" cy="1260094"/>
          </a:xfrm>
          <a:prstGeom prst="rect">
            <a:avLst/>
          </a:prstGeom>
        </p:spPr>
      </p:pic>
      <p:pic>
        <p:nvPicPr>
          <p:cNvPr id="6" name="Picture 5" descr="Picture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63" y="4068268"/>
            <a:ext cx="6816292" cy="177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68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4283</TotalTime>
  <Words>719</Words>
  <Application>Microsoft Macintosh PowerPoint</Application>
  <PresentationFormat>On-screen Show (4:3)</PresentationFormat>
  <Paragraphs>117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LINEAR APPROXIMATIONS AND DIFFERENTIALS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470</cp:revision>
  <dcterms:created xsi:type="dcterms:W3CDTF">2011-08-21T14:29:24Z</dcterms:created>
  <dcterms:modified xsi:type="dcterms:W3CDTF">2011-09-28T15:31:18Z</dcterms:modified>
</cp:coreProperties>
</file>